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3F9B9-3D01-43FC-87DF-FC2378F8DC52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5F981-DF1E-4ACE-BD52-7D9423127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53272-0A1F-4DAF-A258-CFF9D62661C1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sir.com/concepts-of-marketing/" TargetMode="External"/><Relationship Id="rId2" Type="http://schemas.openxmlformats.org/officeDocument/2006/relationships/hyperlink" Target="https://www.googlesir.com/aims-and-objectives-of-advertisin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sir.com/factors-affecting-marketing-environment/" TargetMode="External"/><Relationship Id="rId5" Type="http://schemas.openxmlformats.org/officeDocument/2006/relationships/hyperlink" Target="https://www.googlesir.com/product-orientation-and-consumer-orientation-marketing/" TargetMode="External"/><Relationship Id="rId4" Type="http://schemas.openxmlformats.org/officeDocument/2006/relationships/hyperlink" Target="https://www.googlesir.com/nature-and-scope-of-marketing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Session 1 –</a:t>
            </a:r>
            <a:r>
              <a:rPr lang="en-US" sz="3100" b="1" dirty="0" smtClean="0"/>
              <a:t>Meaning and Importance of Product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8458200" cy="4191000"/>
          </a:xfrm>
        </p:spPr>
        <p:txBody>
          <a:bodyPr>
            <a:normAutofit fontScale="92500" lnSpcReduction="10000"/>
          </a:bodyPr>
          <a:lstStyle/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Meaning of a Product: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It is defined as a good or service that most closely meets the requirements of a particular market and yields enough profit to justify its continued existence .</a:t>
            </a:r>
          </a:p>
          <a:p>
            <a:pPr algn="l" fontAlgn="base"/>
            <a:r>
              <a:rPr lang="en-US" b="1" dirty="0" smtClean="0">
                <a:solidFill>
                  <a:schemeClr val="tx1"/>
                </a:solidFill>
              </a:rPr>
              <a:t>It includes physical goods, services, experiences, events, places, properties, organization, information and ideas.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Components of a Product</a:t>
            </a:r>
            <a:endParaRPr lang="en-US" b="1" dirty="0"/>
          </a:p>
        </p:txBody>
      </p:sp>
      <p:pic>
        <p:nvPicPr>
          <p:cNvPr id="5" name="Picture 4" descr="4899c5d36905e419a2cde2ac618bdb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219200"/>
            <a:ext cx="3683000" cy="5270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Components of a Product</a:t>
            </a:r>
            <a:endParaRPr lang="en-US" b="1" dirty="0"/>
          </a:p>
        </p:txBody>
      </p:sp>
      <p:pic>
        <p:nvPicPr>
          <p:cNvPr id="6" name="Picture 5" descr="s-l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24000"/>
            <a:ext cx="6553200" cy="467461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Components of a Product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/>
          </a:bodyPr>
          <a:lstStyle/>
          <a:p>
            <a:pPr algn="l" fontAlgn="base"/>
            <a:r>
              <a:rPr lang="en-US" b="1" dirty="0" smtClean="0">
                <a:solidFill>
                  <a:schemeClr val="accent4"/>
                </a:solidFill>
              </a:rPr>
              <a:t>Q.1. Define a product. What are the various viewpoints to explain the concept of a product?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Characteristics of a Product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 lnSpcReduction="10000"/>
          </a:bodyPr>
          <a:lstStyle/>
          <a:p>
            <a:pPr algn="l" fontAlgn="base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Tangible Attributes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Intangible Attributes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Exchange value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Utility Benefits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Differential Features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Consumer Satisfaction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Business Need Satisfaction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Importance of a Product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Product is the Centre of all Marketing Activities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Starting Point of Marketing Planning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Product is the Key to Market Success</a:t>
            </a:r>
          </a:p>
          <a:p>
            <a:pPr marL="514350" indent="-514350" algn="l" fontAlgn="base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 Centre of Consumption and Satisfaction</a:t>
            </a:r>
          </a:p>
          <a:p>
            <a:pPr marL="514350" indent="-514350" algn="l" fontAlgn="base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Importance from social Viewpoint</a:t>
            </a:r>
          </a:p>
          <a:p>
            <a:pPr marL="514350" indent="-514350" algn="l" fontAlgn="base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 Competitive Weapon</a:t>
            </a:r>
          </a:p>
          <a:p>
            <a:pPr algn="l" fontAlgn="base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en-US" sz="4800" b="1" dirty="0" smtClean="0">
                <a:solidFill>
                  <a:schemeClr val="tx1"/>
                </a:solidFill>
              </a:rPr>
              <a:t>Product is the Centre of all Marketing Activities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Product is the pivot and all the marketing activities cluster around it.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Marketing activities such as </a:t>
            </a:r>
            <a:r>
              <a:rPr lang="en-US" sz="4800" dirty="0" smtClean="0">
                <a:solidFill>
                  <a:schemeClr val="tx1"/>
                </a:solidFill>
                <a:hlinkClick r:id="rId2"/>
              </a:rPr>
              <a:t>advertising</a:t>
            </a:r>
            <a:r>
              <a:rPr lang="en-US" sz="4800" dirty="0" smtClean="0">
                <a:solidFill>
                  <a:schemeClr val="tx1"/>
                </a:solidFill>
              </a:rPr>
              <a:t>, sales promotion distribution, buying, selling etc. are all made possible only on account of the product.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It is the product which is purchased, sold, advertised, distributed etc.</a:t>
            </a:r>
          </a:p>
          <a:p>
            <a:pPr algn="l"/>
            <a:r>
              <a:rPr lang="en-US" sz="4800" b="1" dirty="0" smtClean="0">
                <a:solidFill>
                  <a:schemeClr val="tx1"/>
                </a:solidFill>
              </a:rPr>
              <a:t>In short</a:t>
            </a:r>
            <a:r>
              <a:rPr lang="en-US" sz="4800" dirty="0" smtClean="0">
                <a:solidFill>
                  <a:schemeClr val="tx1"/>
                </a:solidFill>
              </a:rPr>
              <a:t>, the product is the engine that pulls the </a:t>
            </a:r>
            <a:r>
              <a:rPr lang="en-US" sz="4800" dirty="0" smtClean="0">
                <a:solidFill>
                  <a:schemeClr val="tx1"/>
                </a:solidFill>
                <a:hlinkClick r:id="rId3"/>
              </a:rPr>
              <a:t>marketing activities</a:t>
            </a:r>
            <a:r>
              <a:rPr lang="en-US" sz="4800" dirty="0" smtClean="0">
                <a:solidFill>
                  <a:schemeClr val="tx1"/>
                </a:solidFill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</a:rPr>
              <a:t>programmes</a:t>
            </a:r>
            <a:r>
              <a:rPr lang="en-US" sz="4800" dirty="0" smtClean="0">
                <a:solidFill>
                  <a:schemeClr val="tx1"/>
                </a:solidFill>
              </a:rPr>
              <a:t> etc.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Related: </a:t>
            </a:r>
            <a:r>
              <a:rPr lang="en-US" sz="4800" dirty="0" smtClean="0">
                <a:solidFill>
                  <a:schemeClr val="tx1"/>
                </a:solidFill>
                <a:hlinkClick r:id="rId4"/>
              </a:rPr>
              <a:t>11 Nature and Scope of Marketing (With Examples)</a:t>
            </a:r>
            <a:r>
              <a:rPr lang="en-US" sz="4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2</a:t>
            </a:r>
            <a:r>
              <a:rPr lang="en-US" sz="4800" b="1" dirty="0" smtClean="0">
                <a:solidFill>
                  <a:schemeClr val="tx1"/>
                </a:solidFill>
              </a:rPr>
              <a:t>. Starting Point of Marketing Planning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To the marketer, products are the building blocks of a </a:t>
            </a:r>
            <a:r>
              <a:rPr lang="en-US" sz="4800" b="1" dirty="0" smtClean="0">
                <a:solidFill>
                  <a:schemeClr val="tx1"/>
                </a:solidFill>
              </a:rPr>
              <a:t>marketing plan.</a:t>
            </a:r>
            <a:endParaRPr lang="en-US" sz="4800" dirty="0" smtClean="0">
              <a:solidFill>
                <a:schemeClr val="tx1"/>
              </a:solidFill>
            </a:endParaRP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Marketing planning is done on the basis of the nature, quality and the demand of the product. Product policies decide other policies.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3. </a:t>
            </a:r>
            <a:r>
              <a:rPr lang="en-US" sz="4800" b="1" dirty="0" smtClean="0">
                <a:solidFill>
                  <a:schemeClr val="tx1"/>
                </a:solidFill>
              </a:rPr>
              <a:t>Product is the Key to Market Success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Product is the key to market success. That is why the marketing manager emphasizes and insists on the need for 279 of product for getting success in his business.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It is said, “If the first commandment in marketing is knowing your customer, the second is know the product.” If the product is faulty, its market will have a very short life span and will ultimately fall.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4. </a:t>
            </a:r>
            <a:r>
              <a:rPr lang="en-US" sz="4800" b="1" dirty="0" smtClean="0">
                <a:solidFill>
                  <a:schemeClr val="tx1"/>
                </a:solidFill>
              </a:rPr>
              <a:t>Centre of Consumption and Satisfaction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From the consumers’ point of view, the product is the centre of their consumption and satisfaction.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It is the philosophy of the </a:t>
            </a:r>
            <a:r>
              <a:rPr lang="en-US" sz="4800" dirty="0" smtClean="0">
                <a:solidFill>
                  <a:schemeClr val="tx1"/>
                </a:solidFill>
                <a:hlinkClick r:id="rId5"/>
              </a:rPr>
              <a:t>modern marketing concept.</a:t>
            </a:r>
            <a:endParaRPr lang="en-US" sz="4800" dirty="0" smtClean="0">
              <a:solidFill>
                <a:schemeClr val="tx1"/>
              </a:solidFill>
            </a:endParaRP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Various policy decisions are taken by the marketing management so as to provide better consumption, benefits utilities and satisfaction to the consumers in case the product fails to </a:t>
            </a:r>
            <a:r>
              <a:rPr lang="en-US" sz="4800" dirty="0" err="1" smtClean="0">
                <a:solidFill>
                  <a:schemeClr val="tx1"/>
                </a:solidFill>
              </a:rPr>
              <a:t>fulfil</a:t>
            </a:r>
            <a:r>
              <a:rPr lang="en-US" sz="4800" dirty="0" smtClean="0">
                <a:solidFill>
                  <a:schemeClr val="tx1"/>
                </a:solidFill>
              </a:rPr>
              <a:t> this very object, it invites the intervention of the government and other agencies to safeguard the interests of the consumers.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Related; </a:t>
            </a:r>
            <a:r>
              <a:rPr lang="en-US" sz="4800" dirty="0" smtClean="0">
                <a:solidFill>
                  <a:schemeClr val="tx1"/>
                </a:solidFill>
                <a:hlinkClick r:id="rId6"/>
              </a:rPr>
              <a:t>10 Main Factors Affecting Marketing Environment (Explained)</a:t>
            </a:r>
            <a:r>
              <a:rPr lang="en-US" sz="4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5. </a:t>
            </a:r>
            <a:r>
              <a:rPr lang="en-US" sz="4800" b="1" dirty="0" smtClean="0">
                <a:solidFill>
                  <a:schemeClr val="tx1"/>
                </a:solidFill>
              </a:rPr>
              <a:t>Importance from social Viewpoint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From a social viewpoint also, the product satisfies the needs of society.</a:t>
            </a:r>
          </a:p>
          <a:p>
            <a:pPr algn="l"/>
            <a:r>
              <a:rPr lang="en-US" sz="4800" b="1" dirty="0" smtClean="0">
                <a:solidFill>
                  <a:schemeClr val="tx1"/>
                </a:solidFill>
              </a:rPr>
              <a:t>On the one hand</a:t>
            </a:r>
            <a:r>
              <a:rPr lang="en-US" sz="4800" dirty="0" smtClean="0">
                <a:solidFill>
                  <a:schemeClr val="tx1"/>
                </a:solidFill>
              </a:rPr>
              <a:t>, product satisfies the need of consumers and on the other, it provides employment and standard of living to millions of people.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6. </a:t>
            </a:r>
            <a:r>
              <a:rPr lang="en-US" sz="4800" b="1" dirty="0" smtClean="0">
                <a:solidFill>
                  <a:schemeClr val="tx1"/>
                </a:solidFill>
              </a:rPr>
              <a:t>Corporate Need Satisfaction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The basic corporate need for profits is satisfied by-products.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It is the product through which a company exploits market opportunities and generates sales volume and revenue.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Adequate sales volume and revenue ensure corporate profitability essential for business survival and growth.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7. </a:t>
            </a:r>
            <a:r>
              <a:rPr lang="en-US" sz="4800" b="1" dirty="0" smtClean="0">
                <a:solidFill>
                  <a:schemeClr val="tx1"/>
                </a:solidFill>
              </a:rPr>
              <a:t>A Competitive Weapon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Product is the competitive weapon of very great potential.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Whenever competitive pressures develop in the market, consumer preference changes or otherwise there emerges a need for change in the components of the product.</a:t>
            </a:r>
          </a:p>
          <a:p>
            <a:pPr algn="l"/>
            <a:r>
              <a:rPr lang="en-US" sz="4800" b="1" dirty="0" smtClean="0">
                <a:solidFill>
                  <a:schemeClr val="tx1"/>
                </a:solidFill>
              </a:rPr>
              <a:t>For example</a:t>
            </a:r>
            <a:r>
              <a:rPr lang="en-US" sz="4800" dirty="0" smtClean="0">
                <a:solidFill>
                  <a:schemeClr val="tx1"/>
                </a:solidFill>
              </a:rPr>
              <a:t>, competitive advantage may be gained by changing the package, </a:t>
            </a:r>
            <a:r>
              <a:rPr lang="en-US" sz="4800" dirty="0" err="1" smtClean="0">
                <a:solidFill>
                  <a:schemeClr val="tx1"/>
                </a:solidFill>
              </a:rPr>
              <a:t>colour</a:t>
            </a:r>
            <a:r>
              <a:rPr lang="en-US" sz="4800" dirty="0" smtClean="0">
                <a:solidFill>
                  <a:schemeClr val="tx1"/>
                </a:solidFill>
              </a:rPr>
              <a:t>, size, quality, innovation or even trading terms.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In short, the product is the soul and centre of all our marketing activities.</a:t>
            </a:r>
          </a:p>
          <a:p>
            <a:pPr algn="l" fontAlgn="base"/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Levels of a Product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Core Benefit Product(Car)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Generic Product(Rice, Pulses)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Branded Products</a:t>
            </a:r>
          </a:p>
          <a:p>
            <a:pPr marL="514350" indent="-514350" algn="l" fontAlgn="base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 The differentiated Products(additional feature to brand)</a:t>
            </a:r>
          </a:p>
          <a:p>
            <a:pPr marL="514350" indent="-514350" algn="l" fontAlgn="base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Customized Product</a:t>
            </a:r>
          </a:p>
          <a:p>
            <a:pPr marL="514350" indent="-514350" algn="l" fontAlgn="base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 augmented product(add extra feature by marketer)</a:t>
            </a:r>
          </a:p>
          <a:p>
            <a:pPr marL="514350" indent="-514350" algn="l" fontAlgn="base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Potential Product (Future product)</a:t>
            </a:r>
          </a:p>
          <a:p>
            <a:pPr algn="l" fontAlgn="base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Levels of a Product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 fontScale="70000" lnSpcReduction="20000"/>
          </a:bodyPr>
          <a:lstStyle/>
          <a:p>
            <a:pPr algn="l" fontAlgn="base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algn="l" fontAlgn="base"/>
            <a:r>
              <a:rPr lang="en-US" b="1" i="1" dirty="0" smtClean="0">
                <a:solidFill>
                  <a:schemeClr val="tx1"/>
                </a:solidFill>
              </a:rPr>
              <a:t>Core Benefit: </a:t>
            </a:r>
            <a:r>
              <a:rPr lang="en-US" dirty="0" smtClean="0">
                <a:solidFill>
                  <a:schemeClr val="tx1"/>
                </a:solidFill>
              </a:rPr>
              <a:t>The consumer is the sole recipient of the core benefit derived from the product. The perceived core benefit of a bar of Dove would be washing your face every morning with a mild soap which guarantees richness of moisturizing milk, even if you have to shell some extra money.</a:t>
            </a:r>
          </a:p>
          <a:p>
            <a:pPr algn="l" fontAlgn="base"/>
            <a:r>
              <a:rPr lang="en-US" b="1" i="1" dirty="0" smtClean="0">
                <a:solidFill>
                  <a:schemeClr val="tx1"/>
                </a:solidFill>
              </a:rPr>
              <a:t>Augmented Product:  </a:t>
            </a:r>
            <a:r>
              <a:rPr lang="en-US" dirty="0" smtClean="0">
                <a:solidFill>
                  <a:schemeClr val="tx1"/>
                </a:solidFill>
              </a:rPr>
              <a:t>A competitor will always try to add additional features to its product (differentiation) which set its product apart in the market. This leaves a long lasting effect on its Brand Image and Brand Identity. The identity of Dove is “mildness” and empowering women. The high price and the positioning of the product were also a differentiating factor for Dove.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3716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Q.2. Discuss the core tangible and augmented product for your favorite brand of bathing soap.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Factors Influencing Product Mix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 fontScale="70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Market Demand-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Cost of Product</a:t>
            </a:r>
            <a:r>
              <a:rPr lang="en-US" dirty="0" smtClean="0">
                <a:solidFill>
                  <a:schemeClr val="tx1"/>
                </a:solidFill>
              </a:rPr>
              <a:t>-low cost and high cost product(</a:t>
            </a:r>
            <a:r>
              <a:rPr lang="en-US" dirty="0" err="1" smtClean="0">
                <a:solidFill>
                  <a:schemeClr val="tx1"/>
                </a:solidFill>
              </a:rPr>
              <a:t>nirma</a:t>
            </a:r>
            <a:r>
              <a:rPr lang="en-US" dirty="0" smtClean="0">
                <a:solidFill>
                  <a:schemeClr val="tx1"/>
                </a:solidFill>
              </a:rPr>
              <a:t> and surf)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Quantity of production</a:t>
            </a:r>
            <a:r>
              <a:rPr lang="en-US" dirty="0" smtClean="0">
                <a:solidFill>
                  <a:schemeClr val="tx1"/>
                </a:solidFill>
              </a:rPr>
              <a:t>(add more to product line)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Advertising and distribution factors-no </a:t>
            </a:r>
            <a:r>
              <a:rPr lang="en-US" dirty="0" smtClean="0">
                <a:solidFill>
                  <a:schemeClr val="tx1"/>
                </a:solidFill>
              </a:rPr>
              <a:t>cost on advertising to added product line goods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Use of residuals- </a:t>
            </a:r>
            <a:r>
              <a:rPr lang="en-US" dirty="0" smtClean="0">
                <a:solidFill>
                  <a:schemeClr val="tx1"/>
                </a:solidFill>
              </a:rPr>
              <a:t>sugarcane to molasses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Competitors action-</a:t>
            </a:r>
            <a:r>
              <a:rPr lang="en-US" dirty="0" smtClean="0">
                <a:solidFill>
                  <a:schemeClr val="tx1"/>
                </a:solidFill>
              </a:rPr>
              <a:t>elimination or addition based on competitor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 fontAlgn="base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Full </a:t>
            </a:r>
            <a:r>
              <a:rPr lang="en-US" b="1" dirty="0" err="1" smtClean="0">
                <a:solidFill>
                  <a:schemeClr val="tx1"/>
                </a:solidFill>
              </a:rPr>
              <a:t>utilisation</a:t>
            </a:r>
            <a:r>
              <a:rPr lang="en-US" b="1" dirty="0" smtClean="0">
                <a:solidFill>
                  <a:schemeClr val="tx1"/>
                </a:solidFill>
              </a:rPr>
              <a:t> of marketing capacity- </a:t>
            </a: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 err="1" smtClean="0">
                <a:solidFill>
                  <a:schemeClr val="tx1"/>
                </a:solidFill>
              </a:rPr>
              <a:t>underutilised</a:t>
            </a:r>
            <a:r>
              <a:rPr lang="en-US" dirty="0" smtClean="0">
                <a:solidFill>
                  <a:schemeClr val="tx1"/>
                </a:solidFill>
              </a:rPr>
              <a:t> then marketing capacity can be </a:t>
            </a:r>
            <a:r>
              <a:rPr lang="en-US" dirty="0" err="1" smtClean="0">
                <a:solidFill>
                  <a:schemeClr val="tx1"/>
                </a:solidFill>
              </a:rPr>
              <a:t>utilised</a:t>
            </a:r>
            <a:r>
              <a:rPr lang="en-US" dirty="0" smtClean="0">
                <a:solidFill>
                  <a:schemeClr val="tx1"/>
                </a:solidFill>
              </a:rPr>
              <a:t> to make more products</a:t>
            </a:r>
          </a:p>
          <a:p>
            <a:pPr marL="514350" indent="-514350" algn="l" fontAlgn="base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Goodwill of the company- </a:t>
            </a:r>
            <a:r>
              <a:rPr lang="en-US" dirty="0" smtClean="0">
                <a:solidFill>
                  <a:schemeClr val="tx1"/>
                </a:solidFill>
              </a:rPr>
              <a:t>good reputed companies can add more products without difficulty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 fontAlgn="base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Product Terms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 fontScale="70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PRODUCT MIX is the list of all products offered by a company.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Breadth: </a:t>
            </a:r>
            <a:r>
              <a:rPr lang="en-US" dirty="0" smtClean="0">
                <a:solidFill>
                  <a:schemeClr val="tx1"/>
                </a:solidFill>
              </a:rPr>
              <a:t>Breadth is measured by the number or variety of products manufactured by a </a:t>
            </a:r>
            <a:r>
              <a:rPr lang="en-US" dirty="0" smtClean="0">
                <a:solidFill>
                  <a:schemeClr val="tx1"/>
                </a:solidFill>
              </a:rPr>
              <a:t>single manufacturer</a:t>
            </a:r>
            <a:r>
              <a:rPr lang="en-US" dirty="0" smtClean="0">
                <a:solidFill>
                  <a:schemeClr val="tx1"/>
                </a:solidFill>
              </a:rPr>
              <a:t>. E.g.: LG produces a variety of electrical gadgets such as television </a:t>
            </a:r>
            <a:r>
              <a:rPr lang="en-US" dirty="0" smtClean="0">
                <a:solidFill>
                  <a:schemeClr val="tx1"/>
                </a:solidFill>
              </a:rPr>
              <a:t>sets, washing </a:t>
            </a:r>
            <a:r>
              <a:rPr lang="en-US" dirty="0" smtClean="0">
                <a:solidFill>
                  <a:schemeClr val="tx1"/>
                </a:solidFill>
              </a:rPr>
              <a:t>machines, refrigerators etc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Depth </a:t>
            </a:r>
            <a:r>
              <a:rPr lang="en-US" dirty="0" smtClean="0">
                <a:solidFill>
                  <a:schemeClr val="tx1"/>
                </a:solidFill>
              </a:rPr>
              <a:t>refers to the assortment of sizes, colors and models offered within each </a:t>
            </a:r>
            <a:r>
              <a:rPr lang="en-US" dirty="0" smtClean="0">
                <a:solidFill>
                  <a:schemeClr val="tx1"/>
                </a:solidFill>
              </a:rPr>
              <a:t>product line</a:t>
            </a:r>
            <a:r>
              <a:rPr lang="en-US" dirty="0" smtClean="0">
                <a:solidFill>
                  <a:schemeClr val="tx1"/>
                </a:solidFill>
              </a:rPr>
              <a:t>. E.g.: LG manufactures different varieties or models of refrigerators and </a:t>
            </a:r>
            <a:r>
              <a:rPr lang="en-US" dirty="0" smtClean="0">
                <a:solidFill>
                  <a:schemeClr val="tx1"/>
                </a:solidFill>
              </a:rPr>
              <a:t>washing machines</a:t>
            </a:r>
            <a:r>
              <a:rPr lang="en-US" dirty="0" smtClean="0">
                <a:solidFill>
                  <a:schemeClr val="tx1"/>
                </a:solidFill>
              </a:rPr>
              <a:t>, etc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Consistency </a:t>
            </a:r>
            <a:r>
              <a:rPr lang="en-US" dirty="0" smtClean="0">
                <a:solidFill>
                  <a:schemeClr val="tx1"/>
                </a:solidFill>
              </a:rPr>
              <a:t>refers to the close relationship of various product lines 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E.g</a:t>
            </a:r>
            <a:r>
              <a:rPr lang="en-US" dirty="0" smtClean="0">
                <a:solidFill>
                  <a:schemeClr val="tx1"/>
                </a:solidFill>
              </a:rPr>
              <a:t>: LG produces those goods </a:t>
            </a:r>
            <a:r>
              <a:rPr lang="en-US" dirty="0" smtClean="0">
                <a:solidFill>
                  <a:schemeClr val="tx1"/>
                </a:solidFill>
              </a:rPr>
              <a:t>which fall </a:t>
            </a:r>
            <a:r>
              <a:rPr lang="en-US" dirty="0" smtClean="0">
                <a:solidFill>
                  <a:schemeClr val="tx1"/>
                </a:solidFill>
              </a:rPr>
              <a:t>under the category of electrical appliances.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Components of a Product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en-US" b="1" dirty="0" smtClean="0">
                <a:solidFill>
                  <a:srgbClr val="FF0000"/>
                </a:solidFill>
              </a:rPr>
              <a:t>1. The Core Product: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basic element of a product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Core products should be manufactured with some standard and not substandard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For example if we take Dove Soap, the core component is the soap, the generic constituent, as in the case of any other bathing soap 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Product Terms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2. PRODUCT LINE </a:t>
            </a:r>
            <a:r>
              <a:rPr lang="en-US" dirty="0" smtClean="0">
                <a:solidFill>
                  <a:schemeClr val="tx1"/>
                </a:solidFill>
              </a:rPr>
              <a:t>is a group of products that are closely related, either </a:t>
            </a:r>
            <a:r>
              <a:rPr lang="en-US" dirty="0" smtClean="0">
                <a:solidFill>
                  <a:schemeClr val="tx1"/>
                </a:solidFill>
              </a:rPr>
              <a:t>because they </a:t>
            </a:r>
            <a:r>
              <a:rPr lang="en-US" dirty="0" smtClean="0">
                <a:solidFill>
                  <a:schemeClr val="tx1"/>
                </a:solidFill>
              </a:rPr>
              <a:t>function in a similar manner or are sold to the same customer groups or </a:t>
            </a:r>
            <a:r>
              <a:rPr lang="en-US" dirty="0" smtClean="0">
                <a:solidFill>
                  <a:schemeClr val="tx1"/>
                </a:solidFill>
              </a:rPr>
              <a:t>are marketed </a:t>
            </a:r>
            <a:r>
              <a:rPr lang="en-US" dirty="0" smtClean="0">
                <a:solidFill>
                  <a:schemeClr val="tx1"/>
                </a:solidFill>
              </a:rPr>
              <a:t>through the same types of outlets, or fall within given price </a:t>
            </a:r>
            <a:r>
              <a:rPr lang="en-US" dirty="0" smtClean="0">
                <a:solidFill>
                  <a:schemeClr val="tx1"/>
                </a:solidFill>
              </a:rPr>
              <a:t>ranges.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err="1" smtClean="0">
                <a:solidFill>
                  <a:schemeClr val="tx1"/>
                </a:solidFill>
              </a:rPr>
              <a:t>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product lines are indicated by the type of risk coverage, such as auto </a:t>
            </a:r>
            <a:r>
              <a:rPr lang="en-US" dirty="0" smtClean="0">
                <a:solidFill>
                  <a:schemeClr val="tx1"/>
                </a:solidFill>
              </a:rPr>
              <a:t>insurance, commercial </a:t>
            </a:r>
            <a:r>
              <a:rPr lang="en-US" dirty="0" smtClean="0">
                <a:solidFill>
                  <a:schemeClr val="tx1"/>
                </a:solidFill>
              </a:rPr>
              <a:t>insurance, and life </a:t>
            </a:r>
            <a:r>
              <a:rPr lang="en-US" dirty="0" smtClean="0">
                <a:solidFill>
                  <a:schemeClr val="tx1"/>
                </a:solidFill>
              </a:rPr>
              <a:t>insurance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3. PRODUCT POSITIONING:</a:t>
            </a:r>
            <a:r>
              <a:rPr lang="en-US" b="1" dirty="0" smtClean="0"/>
              <a:t>– </a:t>
            </a:r>
            <a:r>
              <a:rPr lang="en-US" b="1" dirty="0" smtClean="0">
                <a:solidFill>
                  <a:schemeClr val="tx1"/>
                </a:solidFill>
              </a:rPr>
              <a:t>It refers to the manner in which a product is offered to </a:t>
            </a:r>
            <a:r>
              <a:rPr lang="en-US" b="1" dirty="0" smtClean="0">
                <a:solidFill>
                  <a:schemeClr val="tx1"/>
                </a:solidFill>
              </a:rPr>
              <a:t>a </a:t>
            </a:r>
            <a:r>
              <a:rPr lang="en-US" dirty="0" smtClean="0">
                <a:solidFill>
                  <a:schemeClr val="tx1"/>
                </a:solidFill>
              </a:rPr>
              <a:t>particular customer. For </a:t>
            </a:r>
            <a:r>
              <a:rPr lang="en-US" dirty="0" err="1" smtClean="0">
                <a:solidFill>
                  <a:schemeClr val="tx1"/>
                </a:solidFill>
              </a:rPr>
              <a:t>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Wagon R is positioned as a compact car for the smart </a:t>
            </a:r>
            <a:r>
              <a:rPr lang="en-US" dirty="0" smtClean="0">
                <a:solidFill>
                  <a:schemeClr val="tx1"/>
                </a:solidFill>
              </a:rPr>
              <a:t>urban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Product Terms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4</a:t>
            </a:r>
            <a:r>
              <a:rPr lang="en-US" b="1" dirty="0" smtClean="0">
                <a:solidFill>
                  <a:schemeClr val="tx1"/>
                </a:solidFill>
              </a:rPr>
              <a:t>. PRODUCT REPOSITIONING </a:t>
            </a:r>
            <a:r>
              <a:rPr lang="en-US" dirty="0" smtClean="0">
                <a:solidFill>
                  <a:schemeClr val="tx1"/>
                </a:solidFill>
              </a:rPr>
              <a:t>It refers to the manner in which a marketer </a:t>
            </a:r>
            <a:r>
              <a:rPr lang="en-US" dirty="0" smtClean="0">
                <a:solidFill>
                  <a:schemeClr val="tx1"/>
                </a:solidFill>
              </a:rPr>
              <a:t>changes the </a:t>
            </a:r>
            <a:r>
              <a:rPr lang="en-US" dirty="0" smtClean="0">
                <a:solidFill>
                  <a:schemeClr val="tx1"/>
                </a:solidFill>
              </a:rPr>
              <a:t>whole product in order to satisfy a particular segment or customer. </a:t>
            </a:r>
            <a:r>
              <a:rPr lang="en-US" dirty="0" smtClean="0">
                <a:solidFill>
                  <a:schemeClr val="tx1"/>
                </a:solidFill>
              </a:rPr>
              <a:t>Mostly repositioning </a:t>
            </a:r>
            <a:r>
              <a:rPr lang="en-US" dirty="0" smtClean="0">
                <a:solidFill>
                  <a:schemeClr val="tx1"/>
                </a:solidFill>
              </a:rPr>
              <a:t>is done when a product is changed physically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5</a:t>
            </a:r>
            <a:r>
              <a:rPr lang="en-US" b="1" dirty="0" smtClean="0">
                <a:solidFill>
                  <a:schemeClr val="tx1"/>
                </a:solidFill>
              </a:rPr>
              <a:t>. PRODUCT DIFFERENTIATION:</a:t>
            </a:r>
            <a:r>
              <a:rPr lang="en-US" b="1" dirty="0" smtClean="0"/>
              <a:t>–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Product differentiation is the </a:t>
            </a:r>
            <a:r>
              <a:rPr lang="en-US" dirty="0" smtClean="0">
                <a:solidFill>
                  <a:schemeClr val="tx1"/>
                </a:solidFill>
              </a:rPr>
              <a:t>modification of </a:t>
            </a:r>
            <a:r>
              <a:rPr lang="en-US" dirty="0" smtClean="0">
                <a:solidFill>
                  <a:schemeClr val="tx1"/>
                </a:solidFill>
              </a:rPr>
              <a:t>a product to make it more attractive to the target market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smtClean="0">
                <a:solidFill>
                  <a:schemeClr val="tx1"/>
                </a:solidFill>
              </a:rPr>
              <a:t>Three things </a:t>
            </a:r>
            <a:r>
              <a:rPr lang="en-US" dirty="0" smtClean="0">
                <a:solidFill>
                  <a:schemeClr val="tx1"/>
                </a:solidFill>
              </a:rPr>
              <a:t>that </a:t>
            </a:r>
            <a:r>
              <a:rPr lang="en-US" b="1" dirty="0" smtClean="0">
                <a:solidFill>
                  <a:schemeClr val="tx1"/>
                </a:solidFill>
              </a:rPr>
              <a:t>continuously </a:t>
            </a:r>
            <a:r>
              <a:rPr lang="en-US" b="1" dirty="0" smtClean="0">
                <a:solidFill>
                  <a:schemeClr val="tx1"/>
                </a:solidFill>
              </a:rPr>
              <a:t>change in product differentiation are </a:t>
            </a:r>
            <a:r>
              <a:rPr lang="en-US" b="1" i="1" dirty="0" smtClean="0">
                <a:solidFill>
                  <a:schemeClr val="tx1"/>
                </a:solidFill>
              </a:rPr>
              <a:t>PRODUCT QUALITY, </a:t>
            </a:r>
            <a:r>
              <a:rPr lang="en-US" b="1" i="1" dirty="0" smtClean="0">
                <a:solidFill>
                  <a:schemeClr val="tx1"/>
                </a:solidFill>
              </a:rPr>
              <a:t>PRODUCT </a:t>
            </a:r>
            <a:r>
              <a:rPr lang="en-US" i="1" dirty="0" smtClean="0">
                <a:solidFill>
                  <a:schemeClr val="tx1"/>
                </a:solidFill>
              </a:rPr>
              <a:t>DESIGN</a:t>
            </a:r>
            <a:r>
              <a:rPr lang="en-US" i="1" dirty="0" smtClean="0">
                <a:solidFill>
                  <a:schemeClr val="tx1"/>
                </a:solidFill>
              </a:rPr>
              <a:t>, and PRODUCT SUPPORT </a:t>
            </a:r>
            <a:r>
              <a:rPr lang="en-US" i="1" dirty="0" smtClean="0">
                <a:solidFill>
                  <a:schemeClr val="tx1"/>
                </a:solidFill>
              </a:rPr>
              <a:t>SERVICES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Product Terms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6. PRODUCT DIVERSIFICATION Godrej Company used to manufacture cupboards, locks, safes, refrigerators etc. on a </a:t>
            </a:r>
            <a:r>
              <a:rPr lang="en-US" dirty="0" smtClean="0">
                <a:solidFill>
                  <a:schemeClr val="tx1"/>
                </a:solidFill>
              </a:rPr>
              <a:t>large scale but has now diversified into cosmetics, soaps etc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7</a:t>
            </a:r>
            <a:r>
              <a:rPr lang="en-US" b="1" dirty="0" smtClean="0">
                <a:solidFill>
                  <a:schemeClr val="tx1"/>
                </a:solidFill>
              </a:rPr>
              <a:t>. PRODUCT MODIFICATION:</a:t>
            </a:r>
            <a:r>
              <a:rPr lang="en-US" b="1" dirty="0" smtClean="0"/>
              <a:t>–</a:t>
            </a:r>
            <a:r>
              <a:rPr lang="en-US" b="1" dirty="0" smtClean="0">
                <a:solidFill>
                  <a:schemeClr val="tx1"/>
                </a:solidFill>
              </a:rPr>
              <a:t> Deliberate alteration in physical attribute of product. </a:t>
            </a:r>
            <a:r>
              <a:rPr lang="en-US" b="1" dirty="0" err="1" smtClean="0">
                <a:solidFill>
                  <a:schemeClr val="tx1"/>
                </a:solidFill>
              </a:rPr>
              <a:t>Eg</a:t>
            </a:r>
            <a:r>
              <a:rPr lang="en-US" b="1" dirty="0" smtClean="0">
                <a:solidFill>
                  <a:schemeClr val="tx1"/>
                </a:solidFill>
              </a:rPr>
              <a:t>. cars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Product Terms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8</a:t>
            </a:r>
            <a:r>
              <a:rPr lang="en-US" b="1" dirty="0" smtClean="0">
                <a:solidFill>
                  <a:schemeClr val="tx1"/>
                </a:solidFill>
              </a:rPr>
              <a:t>. PRODUCT STANDARDISATION Manufacturing uniform quality to reduce unnecessary </a:t>
            </a:r>
            <a:r>
              <a:rPr lang="en-US" b="1" dirty="0" err="1" smtClean="0">
                <a:solidFill>
                  <a:schemeClr val="tx1"/>
                </a:solidFill>
              </a:rPr>
              <a:t>varities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Eg</a:t>
            </a:r>
            <a:r>
              <a:rPr lang="en-US" b="1" dirty="0" smtClean="0">
                <a:solidFill>
                  <a:schemeClr val="tx1"/>
                </a:solidFill>
              </a:rPr>
              <a:t>. Shirts and trousers in standard sizes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9. PRODUCT ELIMINATION:</a:t>
            </a:r>
            <a:r>
              <a:rPr lang="en-US" b="1" dirty="0" smtClean="0"/>
              <a:t>–</a:t>
            </a:r>
            <a:r>
              <a:rPr lang="en-US" b="1" dirty="0" smtClean="0">
                <a:solidFill>
                  <a:schemeClr val="tx1"/>
                </a:solidFill>
              </a:rPr>
              <a:t> Withdrawal for other profit generating products. </a:t>
            </a:r>
            <a:r>
              <a:rPr lang="en-US" b="1" dirty="0" err="1" smtClean="0">
                <a:solidFill>
                  <a:schemeClr val="tx1"/>
                </a:solidFill>
              </a:rPr>
              <a:t>Eg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Maruti</a:t>
            </a:r>
            <a:r>
              <a:rPr lang="en-US" b="1" dirty="0" smtClean="0">
                <a:solidFill>
                  <a:schemeClr val="tx1"/>
                </a:solidFill>
              </a:rPr>
              <a:t> 800 to </a:t>
            </a:r>
            <a:r>
              <a:rPr lang="en-US" b="1" dirty="0" err="1" smtClean="0">
                <a:solidFill>
                  <a:schemeClr val="tx1"/>
                </a:solidFill>
              </a:rPr>
              <a:t>Maruti</a:t>
            </a:r>
            <a:r>
              <a:rPr lang="en-US" b="1" dirty="0" smtClean="0">
                <a:solidFill>
                  <a:schemeClr val="tx1"/>
                </a:solidFill>
              </a:rPr>
              <a:t> Suzuki</a:t>
            </a: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Q.3. Distinguish between generic market and product market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Generic Market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Generic markets typically contain groups of consumers that share a broad need that a wide variety of products or services can meet. For example, everyone needs food, and everything from grocery stores and restaurants to farming cooperatives can meet the need for food. In a generic market, the method of meeting the need takes second place to the simple capacity to meet the need. A cooperative that specializes in organic food holds no intrinsic advantage over a fast food joint in its capacity to serve the generic market of people that eat.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Product Market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Product markets typically contain groups of consumers that share a fairly specific need that only certain and closely related kinds of products or services can meet. In the case of </a:t>
            </a:r>
            <a:r>
              <a:rPr lang="en-US" dirty="0" err="1" smtClean="0">
                <a:solidFill>
                  <a:schemeClr val="tx1"/>
                </a:solidFill>
              </a:rPr>
              <a:t>smartphone</a:t>
            </a:r>
            <a:r>
              <a:rPr lang="en-US" dirty="0" smtClean="0">
                <a:solidFill>
                  <a:schemeClr val="tx1"/>
                </a:solidFill>
              </a:rPr>
              <a:t> users, for example, only phones with specific and more or less comparable capabilities can serve the needs of these consumers. In a product market, the capacity to serve the market is often predicated on the method. Only a company that produces </a:t>
            </a:r>
            <a:r>
              <a:rPr lang="en-US" dirty="0" err="1" smtClean="0">
                <a:solidFill>
                  <a:schemeClr val="tx1"/>
                </a:solidFill>
              </a:rPr>
              <a:t>smartphones</a:t>
            </a:r>
            <a:r>
              <a:rPr lang="en-US" dirty="0" smtClean="0">
                <a:solidFill>
                  <a:schemeClr val="tx1"/>
                </a:solidFill>
              </a:rPr>
              <a:t> can compete for this market, let alone hold an intrinsic advantage, because only that product suffices.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Components of a Product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 fontScale="85000" lnSpcReduction="10000"/>
          </a:bodyPr>
          <a:lstStyle/>
          <a:p>
            <a:pPr algn="l" fontAlgn="base"/>
            <a:r>
              <a:rPr lang="en-US" b="1" dirty="0" smtClean="0">
                <a:solidFill>
                  <a:srgbClr val="FF0000"/>
                </a:solidFill>
              </a:rPr>
              <a:t>2. The Associated Features: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total product personality is mostly enhanced through the associated features.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These also aid in distinguishing the product from its competitors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For example if we take Dove Soap, the fragrance of the soap, the moisturizing ability, the pristine white </a:t>
            </a:r>
            <a:r>
              <a:rPr lang="en-US" b="1" dirty="0" err="1" smtClean="0">
                <a:solidFill>
                  <a:schemeClr val="tx1"/>
                </a:solidFill>
              </a:rPr>
              <a:t>colour</a:t>
            </a:r>
            <a:r>
              <a:rPr lang="en-US" b="1" dirty="0" smtClean="0">
                <a:solidFill>
                  <a:schemeClr val="tx1"/>
                </a:solidFill>
              </a:rPr>
              <a:t>, the brand name, the price, the positioning as luxury soap all have gone into the marketing of product personality.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Components of a Product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en-US" b="1" dirty="0" smtClean="0">
                <a:solidFill>
                  <a:srgbClr val="FF0000"/>
                </a:solidFill>
              </a:rPr>
              <a:t>3. The Brand Name: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2900" b="1" dirty="0" smtClean="0">
                <a:solidFill>
                  <a:schemeClr val="tx1"/>
                </a:solidFill>
              </a:rPr>
              <a:t>A brand is defined as a</a:t>
            </a:r>
            <a:r>
              <a:rPr lang="en-US" sz="2900" b="1" dirty="0" smtClean="0">
                <a:solidFill>
                  <a:schemeClr val="accent4"/>
                </a:solidFill>
              </a:rPr>
              <a:t> name, term, symbol, design or a combination of them </a:t>
            </a:r>
            <a:r>
              <a:rPr lang="en-US" sz="2900" b="1" dirty="0" smtClean="0">
                <a:solidFill>
                  <a:schemeClr val="tx1"/>
                </a:solidFill>
              </a:rPr>
              <a:t>which is intended to identify the goods and services of one seller and to differentiate them from those of competitors.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2900" b="1" dirty="0" smtClean="0">
                <a:solidFill>
                  <a:schemeClr val="tx1"/>
                </a:solidFill>
              </a:rPr>
              <a:t> A trade mark is a brand with legal protection, thus ensuring its exclusive use by one seller.</a:t>
            </a:r>
          </a:p>
          <a:p>
            <a:pPr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Components of a Product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/>
          </a:bodyPr>
          <a:lstStyle/>
          <a:p>
            <a:pPr algn="l" fontAlgn="base"/>
            <a:r>
              <a:rPr lang="en-US" b="1" dirty="0" smtClean="0">
                <a:solidFill>
                  <a:srgbClr val="FF0000"/>
                </a:solidFill>
              </a:rPr>
              <a:t>4. The Logo: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2900" b="1" dirty="0" smtClean="0">
                <a:solidFill>
                  <a:schemeClr val="tx1"/>
                </a:solidFill>
              </a:rPr>
              <a:t>It is the </a:t>
            </a:r>
            <a:r>
              <a:rPr lang="en-US" sz="2900" b="1" dirty="0" smtClean="0">
                <a:solidFill>
                  <a:schemeClr val="accent4"/>
                </a:solidFill>
              </a:rPr>
              <a:t>brand mark/symbol </a:t>
            </a:r>
            <a:r>
              <a:rPr lang="en-US" sz="2900" b="1" dirty="0" smtClean="0">
                <a:solidFill>
                  <a:schemeClr val="tx1"/>
                </a:solidFill>
              </a:rPr>
              <a:t>and an essential aspect of the product, extending its support to the brand effectively.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2900" b="1" dirty="0" smtClean="0">
                <a:solidFill>
                  <a:schemeClr val="tx1"/>
                </a:solidFill>
              </a:rPr>
              <a:t> It is being enhanced in rural markets where brands are mostly recognized by their picture in the logo.</a:t>
            </a:r>
          </a:p>
          <a:p>
            <a:pPr algn="l" fontAlgn="base"/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Components of a Product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/>
          </a:bodyPr>
          <a:lstStyle/>
          <a:p>
            <a:pPr algn="l" fontAlgn="base"/>
            <a:r>
              <a:rPr lang="en-US" b="1" dirty="0" smtClean="0">
                <a:solidFill>
                  <a:srgbClr val="FF0000"/>
                </a:solidFill>
              </a:rPr>
              <a:t>5. The Package: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2900" b="1" dirty="0" smtClean="0">
                <a:solidFill>
                  <a:schemeClr val="tx1"/>
                </a:solidFill>
              </a:rPr>
              <a:t>Ensures </a:t>
            </a:r>
            <a:r>
              <a:rPr lang="en-US" sz="2900" b="1" dirty="0" smtClean="0">
                <a:solidFill>
                  <a:schemeClr val="accent4"/>
                </a:solidFill>
              </a:rPr>
              <a:t>protection</a:t>
            </a:r>
            <a:r>
              <a:rPr lang="en-US" sz="2900" b="1" dirty="0" smtClean="0">
                <a:solidFill>
                  <a:schemeClr val="tx1"/>
                </a:solidFill>
              </a:rPr>
              <a:t> to the product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2900" b="1" dirty="0" smtClean="0">
                <a:solidFill>
                  <a:schemeClr val="tx1"/>
                </a:solidFill>
              </a:rPr>
              <a:t> Provides </a:t>
            </a:r>
            <a:r>
              <a:rPr lang="en-US" sz="2900" b="1" dirty="0" smtClean="0">
                <a:solidFill>
                  <a:schemeClr val="accent4"/>
                </a:solidFill>
              </a:rPr>
              <a:t>information</a:t>
            </a:r>
            <a:r>
              <a:rPr lang="en-US" sz="2900" b="1" dirty="0" smtClean="0">
                <a:solidFill>
                  <a:schemeClr val="tx1"/>
                </a:solidFill>
              </a:rPr>
              <a:t> about the product 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2900" b="1" dirty="0" smtClean="0">
                <a:solidFill>
                  <a:schemeClr val="tx1"/>
                </a:solidFill>
              </a:rPr>
              <a:t> Increases aesthetics and </a:t>
            </a:r>
            <a:r>
              <a:rPr lang="en-US" sz="2900" b="1" dirty="0" smtClean="0">
                <a:solidFill>
                  <a:schemeClr val="accent4"/>
                </a:solidFill>
              </a:rPr>
              <a:t>sales appeal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Components of a Product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458200" cy="4191000"/>
          </a:xfrm>
        </p:spPr>
        <p:txBody>
          <a:bodyPr>
            <a:normAutofit/>
          </a:bodyPr>
          <a:lstStyle/>
          <a:p>
            <a:pPr algn="l" fontAlgn="base"/>
            <a:r>
              <a:rPr lang="en-US" b="1" dirty="0" smtClean="0">
                <a:solidFill>
                  <a:srgbClr val="FF0000"/>
                </a:solidFill>
              </a:rPr>
              <a:t>6. The Label: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2900" b="1" dirty="0" smtClean="0">
                <a:solidFill>
                  <a:schemeClr val="tx1"/>
                </a:solidFill>
              </a:rPr>
              <a:t>It provides </a:t>
            </a:r>
            <a:r>
              <a:rPr lang="en-US" sz="2900" b="1" dirty="0" smtClean="0">
                <a:solidFill>
                  <a:schemeClr val="accent4"/>
                </a:solidFill>
              </a:rPr>
              <a:t>written information </a:t>
            </a:r>
            <a:r>
              <a:rPr lang="en-US" sz="2900" b="1" dirty="0" smtClean="0">
                <a:solidFill>
                  <a:schemeClr val="tx1"/>
                </a:solidFill>
              </a:rPr>
              <a:t>about the product helping the buyer to </a:t>
            </a:r>
            <a:r>
              <a:rPr lang="en-US" sz="2900" b="1" dirty="0" smtClean="0">
                <a:solidFill>
                  <a:schemeClr val="accent4"/>
                </a:solidFill>
              </a:rPr>
              <a:t>understand the nature of the product, its distinctive features, its composition, its performance.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Components of a Product</a:t>
            </a:r>
            <a:endParaRPr lang="en-US" b="1" dirty="0"/>
          </a:p>
        </p:txBody>
      </p:sp>
      <p:pic>
        <p:nvPicPr>
          <p:cNvPr id="5" name="Picture 4" descr="dove-advertising-strate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90600"/>
            <a:ext cx="7391400" cy="554934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1-Product</a:t>
            </a:r>
            <a:br>
              <a:rPr lang="en-US" dirty="0" smtClean="0"/>
            </a:br>
            <a:r>
              <a:rPr lang="en-US" dirty="0" smtClean="0"/>
              <a:t>Components of a Product</a:t>
            </a:r>
            <a:endParaRPr lang="en-US" b="1" dirty="0"/>
          </a:p>
        </p:txBody>
      </p:sp>
      <p:pic>
        <p:nvPicPr>
          <p:cNvPr id="4" name="Picture 3" descr="do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8777111" cy="4572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1186</Words>
  <Application>Microsoft Office PowerPoint</Application>
  <PresentationFormat>On-screen Show (4:3)</PresentationFormat>
  <Paragraphs>136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Unit 1-Product Session 1 –Meaning and Importance of Product</vt:lpstr>
      <vt:lpstr>Unit 1-Product Components of a Product</vt:lpstr>
      <vt:lpstr>Unit 1-Product Components of a Product</vt:lpstr>
      <vt:lpstr>Unit 1-Product Components of a Product</vt:lpstr>
      <vt:lpstr>Unit 1-Product Components of a Product</vt:lpstr>
      <vt:lpstr>Unit 1-Product Components of a Product</vt:lpstr>
      <vt:lpstr>Unit 1-Product Components of a Product</vt:lpstr>
      <vt:lpstr>Unit 1-Product Components of a Product</vt:lpstr>
      <vt:lpstr>Unit 1-Product Components of a Product</vt:lpstr>
      <vt:lpstr>Unit 1-Product Components of a Product</vt:lpstr>
      <vt:lpstr>Unit 1-Product Components of a Product</vt:lpstr>
      <vt:lpstr>Unit 1-Product Components of a Product</vt:lpstr>
      <vt:lpstr>Unit 1-Product Characteristics of a Product</vt:lpstr>
      <vt:lpstr>Unit 1-Product Importance of a Product</vt:lpstr>
      <vt:lpstr>Slide 15</vt:lpstr>
      <vt:lpstr>Unit 1-Product Levels of a Product</vt:lpstr>
      <vt:lpstr>Unit 1-Product Levels of a Product</vt:lpstr>
      <vt:lpstr>Unit 1-Product Factors Influencing Product Mix</vt:lpstr>
      <vt:lpstr>Unit 1-Product Product Terms</vt:lpstr>
      <vt:lpstr>Unit 1-Product Product Terms</vt:lpstr>
      <vt:lpstr>Unit 1-Product Product Terms</vt:lpstr>
      <vt:lpstr>Unit 1-Product Product Terms</vt:lpstr>
      <vt:lpstr>Unit 1-Product Product Terms</vt:lpstr>
      <vt:lpstr>Unit 1-Product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Mix</dc:title>
  <dc:creator>dell</dc:creator>
  <cp:lastModifiedBy>dell</cp:lastModifiedBy>
  <cp:revision>310</cp:revision>
  <dcterms:created xsi:type="dcterms:W3CDTF">2018-09-30T17:27:13Z</dcterms:created>
  <dcterms:modified xsi:type="dcterms:W3CDTF">2020-03-03T17:30:54Z</dcterms:modified>
</cp:coreProperties>
</file>